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Roboto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93" autoAdjust="0"/>
    <p:restoredTop sz="94660"/>
  </p:normalViewPr>
  <p:slideViewPr>
    <p:cSldViewPr snapToGrid="0">
      <p:cViewPr>
        <p:scale>
          <a:sx n="100" d="100"/>
          <a:sy n="100" d="100"/>
        </p:scale>
        <p:origin x="-1908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важности и уровень удовлетворенности работодателей качеством подготовки выпускников</a:t>
            </a:r>
          </a:p>
        </c:rich>
      </c:tx>
      <c:layout>
        <c:manualLayout>
          <c:xMode val="edge"/>
          <c:yMode val="edge"/>
          <c:x val="0.11349605716599519"/>
          <c:y val="0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352307524059495"/>
          <c:y val="9.5946777486147564E-2"/>
          <c:w val="0.49154809033998387"/>
          <c:h val="0.87150972992281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0.94299999999999995</c:v>
                </c:pt>
                <c:pt idx="1">
                  <c:v>0.96199999999999997</c:v>
                </c:pt>
                <c:pt idx="2">
                  <c:v>0.92400000000000004</c:v>
                </c:pt>
                <c:pt idx="3">
                  <c:v>0.88700000000000001</c:v>
                </c:pt>
                <c:pt idx="4">
                  <c:v>0.81100000000000005</c:v>
                </c:pt>
                <c:pt idx="5">
                  <c:v>0.90500000000000003</c:v>
                </c:pt>
                <c:pt idx="6">
                  <c:v>0.90500000000000003</c:v>
                </c:pt>
                <c:pt idx="7">
                  <c:v>0.94299999999999995</c:v>
                </c:pt>
                <c:pt idx="8">
                  <c:v>0.96199999999999997</c:v>
                </c:pt>
                <c:pt idx="9">
                  <c:v>0.92400000000000004</c:v>
                </c:pt>
                <c:pt idx="10">
                  <c:v>0.92400000000000004</c:v>
                </c:pt>
                <c:pt idx="11">
                  <c:v>0.84899999999999998</c:v>
                </c:pt>
                <c:pt idx="12">
                  <c:v>0.84899999999999998</c:v>
                </c:pt>
                <c:pt idx="13">
                  <c:v>0.90500000000000003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C0-49BC-AC74-B3F0D14AD6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Важность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0.90600000000000003</c:v>
                </c:pt>
                <c:pt idx="1">
                  <c:v>0.96199999999999997</c:v>
                </c:pt>
                <c:pt idx="2">
                  <c:v>0.96199999999999997</c:v>
                </c:pt>
                <c:pt idx="3">
                  <c:v>0.86799999999999999</c:v>
                </c:pt>
                <c:pt idx="4">
                  <c:v>0.755</c:v>
                </c:pt>
                <c:pt idx="5">
                  <c:v>0.96199999999999997</c:v>
                </c:pt>
                <c:pt idx="6">
                  <c:v>0.88700000000000001</c:v>
                </c:pt>
                <c:pt idx="7">
                  <c:v>0.94299999999999995</c:v>
                </c:pt>
                <c:pt idx="8">
                  <c:v>0.98099999999999998</c:v>
                </c:pt>
                <c:pt idx="9">
                  <c:v>0.94299999999999995</c:v>
                </c:pt>
                <c:pt idx="10">
                  <c:v>0.96199999999999997</c:v>
                </c:pt>
                <c:pt idx="11">
                  <c:v>0.90600000000000003</c:v>
                </c:pt>
                <c:pt idx="12">
                  <c:v>0.94299999999999995</c:v>
                </c:pt>
                <c:pt idx="13">
                  <c:v>0.94299999999999995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C0-49BC-AC74-B3F0D14AD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726976"/>
        <c:axId val="219728512"/>
      </c:barChart>
      <c:catAx>
        <c:axId val="21972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19728512"/>
        <c:crosses val="autoZero"/>
        <c:auto val="0"/>
        <c:lblAlgn val="l"/>
        <c:lblOffset val="100"/>
        <c:noMultiLvlLbl val="0"/>
      </c:catAx>
      <c:valAx>
        <c:axId val="2197285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197269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822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6f2c2d7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6f2c2d7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741ea7ea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741ea7ea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41ea7e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741ea7e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741ea7ea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741ea7ea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741ea7ea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741ea7ea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741ea7e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741ea7ea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f2c2d779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6f2c2d779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f2c2d779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6f2c2d779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f2c2d779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6f2c2d779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6f2c2d779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6f2c2d779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6f2c2d779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6f2c2d779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6f2c2d779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6f2c2d779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741ea7e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741ea7e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741ea7e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741ea7e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98100" y="1866050"/>
            <a:ext cx="8222100" cy="14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«О мониторинге удовлетворенности работодателей качеством профессиональной подготовки выпускников: результаты, проблемы и пути их решения»</a:t>
            </a:r>
            <a:endParaRPr sz="24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144000" y="3974800"/>
            <a:ext cx="30000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Начальник </a:t>
            </a:r>
            <a:r>
              <a:rPr lang="ru" sz="11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центра карьеры </a:t>
            </a:r>
            <a:endParaRPr lang="ru" sz="1100" b="1" dirty="0" smtClean="0">
              <a:solidFill>
                <a:srgbClr val="37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Жұмабек </a:t>
            </a:r>
            <a:r>
              <a:rPr lang="ru" sz="11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Р.Қ. </a:t>
            </a:r>
            <a:endParaRPr sz="1100" b="1" dirty="0">
              <a:solidFill>
                <a:srgbClr val="37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469825" y="913875"/>
            <a:ext cx="75099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О</a:t>
            </a:r>
            <a:r>
              <a:rPr lang="ru" sz="1800" b="1"/>
              <a:t>цените качество подготовки кадров университетом «Мирас»</a:t>
            </a:r>
            <a:endParaRPr sz="1800" b="1"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800" y="1591025"/>
            <a:ext cx="4066424" cy="24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975" y="1899975"/>
            <a:ext cx="1449804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3850" y="2208900"/>
            <a:ext cx="4132700" cy="25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92475" cy="6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13950" y="727225"/>
            <a:ext cx="704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Осуществляет ли Ваше предприятие (организация, учреждение) сотрудничество с подразделениями Университета Miras?</a:t>
            </a:r>
            <a:endParaRPr/>
          </a:p>
        </p:txBody>
      </p:sp>
      <p:pic>
        <p:nvPicPr>
          <p:cNvPr id="166" name="Google Shape;166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75" y="1319950"/>
            <a:ext cx="4438026" cy="29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950" y="1413325"/>
            <a:ext cx="3919400" cy="23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26" y="1318058"/>
            <a:ext cx="790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1" y="1477195"/>
            <a:ext cx="1176306" cy="3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300" y="1655650"/>
            <a:ext cx="3015249" cy="1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87" y="1539775"/>
            <a:ext cx="5393613" cy="34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376200" y="662875"/>
            <a:ext cx="8391600" cy="78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Желаете ли Вы развивать деловые связи и сотрудничать с университетом Мирас, по каким направлениям?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62" y="1561350"/>
            <a:ext cx="5637775" cy="345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1415275" y="663025"/>
            <a:ext cx="6789900" cy="78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Оцените качество подготовки выпускников университета Мирас в сравнении с выпускниками других вузов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341100" y="701500"/>
            <a:ext cx="774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Увеличение работодателей из других регионов РК</a:t>
            </a:r>
            <a:endParaRPr sz="2000" b="1"/>
          </a:p>
        </p:txBody>
      </p:sp>
      <p:pic>
        <p:nvPicPr>
          <p:cNvPr id="189" name="Google Shape;189;p2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09925"/>
            <a:ext cx="3933276" cy="2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650" y="2350000"/>
            <a:ext cx="4010901" cy="248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1350900" y="2114875"/>
            <a:ext cx="130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/>
              <a:t>3,7 %</a:t>
            </a:r>
            <a:endParaRPr sz="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0" y="530400"/>
            <a:ext cx="910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Цель и задачи</a:t>
            </a:r>
            <a:endParaRPr sz="24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социологического опроса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94750" y="1417238"/>
            <a:ext cx="832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Период анкетирования: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согласно положению об анкетированию в университете «Мирас» Февраль - 2024 года</a:t>
            </a:r>
            <a:endParaRPr sz="1200" b="1"/>
          </a:p>
        </p:txBody>
      </p:sp>
      <p:sp>
        <p:nvSpPr>
          <p:cNvPr id="95" name="Google Shape;95;p14"/>
          <p:cNvSpPr txBox="1"/>
          <p:nvPr/>
        </p:nvSpPr>
        <p:spPr>
          <a:xfrm>
            <a:off x="147750" y="2571750"/>
            <a:ext cx="88485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Georgia"/>
                <a:ea typeface="Georgia"/>
                <a:cs typeface="Georgia"/>
                <a:sym typeface="Georgia"/>
              </a:rPr>
              <a:t>Цель: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 Изучение мнения работодателей и оценка их удовлетворенности качеством подготовки выпускников университета </a:t>
            </a:r>
            <a:r>
              <a:rPr lang="ru" b="1">
                <a:latin typeface="Georgia"/>
                <a:ea typeface="Georgia"/>
                <a:cs typeface="Georgia"/>
                <a:sym typeface="Georgia"/>
              </a:rPr>
              <a:t>«Мирас» 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Georgia"/>
                <a:ea typeface="Georgia"/>
                <a:cs typeface="Georgia"/>
                <a:sym typeface="Georgia"/>
              </a:rPr>
              <a:t>Задачи:</a:t>
            </a:r>
            <a:endParaRPr b="1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1. Анализ степени удовлетворенности внешних потребителей (работодателей) качеством подготовки специалистов.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2. Анализ качества образовательного уровня выпускников университета </a:t>
            </a:r>
            <a:r>
              <a:rPr lang="ru" b="1">
                <a:latin typeface="Georgia"/>
                <a:ea typeface="Georgia"/>
                <a:cs typeface="Georgia"/>
                <a:sym typeface="Georgia"/>
              </a:rPr>
              <a:t>«Мирас»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3. Выработка действий, направленных на улучшение качества подготовки специалистов.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09175" y="565050"/>
            <a:ext cx="870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        Объект исследования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09175" y="1155800"/>
            <a:ext cx="8860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Руководители различных предприятий, организаций образования, начальники отделов, филиалов компаний, специалисты HR, начальники кадровых служб и др.</a:t>
            </a:r>
            <a:endParaRPr sz="1200"/>
          </a:p>
        </p:txBody>
      </p:sp>
      <p:sp>
        <p:nvSpPr>
          <p:cNvPr id="103" name="Google Shape;103;p15"/>
          <p:cNvSpPr txBox="1"/>
          <p:nvPr/>
        </p:nvSpPr>
        <p:spPr>
          <a:xfrm>
            <a:off x="1650300" y="1737500"/>
            <a:ext cx="619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Метод исследования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01825" y="2314825"/>
            <a:ext cx="710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       Индивидуальный анкетный опрос.</a:t>
            </a:r>
            <a:endParaRPr sz="1200"/>
          </a:p>
        </p:txBody>
      </p:sp>
      <p:sp>
        <p:nvSpPr>
          <p:cNvPr id="105" name="Google Shape;105;p15"/>
          <p:cNvSpPr txBox="1"/>
          <p:nvPr/>
        </p:nvSpPr>
        <p:spPr>
          <a:xfrm>
            <a:off x="1518150" y="2684125"/>
            <a:ext cx="619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 Вид анкетирования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25375" y="3377625"/>
            <a:ext cx="88608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 </a:t>
            </a:r>
            <a:r>
              <a:rPr lang="ru" sz="1200" i="1"/>
              <a:t>Выборочный</a:t>
            </a:r>
            <a:r>
              <a:rPr lang="ru" sz="1200"/>
              <a:t> (опрашивается определенная группа руководителей);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 </a:t>
            </a:r>
            <a:r>
              <a:rPr lang="ru" sz="1200" i="1"/>
              <a:t>Именной</a:t>
            </a:r>
            <a:r>
              <a:rPr lang="ru" sz="1200"/>
              <a:t> (с указанием личных данных: ФИО, должность, тел., E-mail);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</a:t>
            </a: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i="1"/>
              <a:t>Онлайн</a:t>
            </a: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/>
              <a:t>(заполнить Google форму можно в любое время в течение отведенного срока).</a:t>
            </a:r>
            <a:endParaRPr sz="12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025" y="3261450"/>
            <a:ext cx="14859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514475" y="152850"/>
            <a:ext cx="48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Социологический опрос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Google Shape;114;p16" title="Points scored"/>
          <p:cNvPicPr preferRelativeResize="0"/>
          <p:nvPr/>
        </p:nvPicPr>
        <p:blipFill rotWithShape="1">
          <a:blip r:embed="rId4">
            <a:alphaModFix/>
          </a:blip>
          <a:srcRect l="-1857" t="-2760" r="-1310" b="-4248"/>
          <a:stretch/>
        </p:blipFill>
        <p:spPr>
          <a:xfrm>
            <a:off x="4847475" y="1347300"/>
            <a:ext cx="4006926" cy="33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24100" y="915675"/>
            <a:ext cx="4918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Georgia"/>
                <a:ea typeface="Georgia"/>
                <a:cs typeface="Georgia"/>
                <a:sym typeface="Georgia"/>
              </a:rPr>
              <a:t>Количество респондентов, принявших участие в исследовании, составило </a:t>
            </a: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63</a:t>
            </a:r>
            <a:r>
              <a:rPr lang="ru" sz="1800">
                <a:latin typeface="Georgia"/>
                <a:ea typeface="Georgia"/>
                <a:cs typeface="Georgia"/>
                <a:sym typeface="Georgia"/>
              </a:rPr>
              <a:t> чел., из них: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27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образовательных учреждений;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16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юридических/консалтинговых компаний, региональных органов исполнительной власти, правоохранительных органов РК и др. из числа различных отраслей права;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10 человек 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– представители/топ-менеджеры ТОО, АО, компаний финансовой  и IT сфер;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8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сферы туризма;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представитель НПП «Атамекен»;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руководитель центра развития личности;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02150" y="942050"/>
            <a:ext cx="34176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Являетесь ли Вы потребителем профессиональных кадров (выпускников) Miras?</a:t>
            </a:r>
            <a:endParaRPr sz="1200"/>
          </a:p>
        </p:txBody>
      </p:sp>
      <p:pic>
        <p:nvPicPr>
          <p:cNvPr id="122" name="Google Shape;122;p1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75" y="1915225"/>
            <a:ext cx="2960475" cy="203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3796375" y="1099250"/>
            <a:ext cx="5199600" cy="58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Какое количество выпускников университета Miras принято Вами на работу? 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2025" y="2618437"/>
            <a:ext cx="1306300" cy="16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2900" y="3213325"/>
            <a:ext cx="1174050" cy="9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3763550" y="1812188"/>
            <a:ext cx="2703900" cy="27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    Наибольшее количество принятых на работу прослеживается в сфере </a:t>
            </a: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права, бизнеса и управления.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lang="ru" sz="1200" b="1" i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По педагогическому профилю лидируют направления: 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- Подготовка учителей по языкам и литературе (Иностранный язык: два иностранных языка)</a:t>
            </a:r>
            <a:endParaRPr sz="1200" b="1"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- Педагогика и психология</a:t>
            </a:r>
            <a:endParaRPr sz="1200" b="1"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43975" y="723175"/>
            <a:ext cx="754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Распределение массива анкет по ОП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925" y="1627900"/>
            <a:ext cx="3938700" cy="2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29675"/>
            <a:ext cx="4695125" cy="336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25" y="1992550"/>
            <a:ext cx="3389450" cy="28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350" y="1941063"/>
            <a:ext cx="3780901" cy="29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398450" y="1018050"/>
            <a:ext cx="3389400" cy="8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Поддерживаете ли Вы стратегию дуального обучения? 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</p:txBody>
      </p:sp>
      <p:sp>
        <p:nvSpPr>
          <p:cNvPr id="143" name="Google Shape;143;p19"/>
          <p:cNvSpPr txBox="1"/>
          <p:nvPr/>
        </p:nvSpPr>
        <p:spPr>
          <a:xfrm>
            <a:off x="4201950" y="1022700"/>
            <a:ext cx="3858300" cy="7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Возможно ли разработать совместно с университетом программу подготовки практикантов на базе Вашего предприятия?</a:t>
            </a:r>
            <a:endParaRPr sz="1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50" y="1632125"/>
            <a:ext cx="6937801" cy="3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266400" y="798000"/>
            <a:ext cx="8382600" cy="78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Оцените качество, полноту и актуальность информации об Университете “Мирас” и его деятельности, размещенной на официальном сайте ВУЗа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1687100"/>
              </p:ext>
            </p:extLst>
          </p:nvPr>
        </p:nvGraphicFramePr>
        <p:xfrm>
          <a:off x="285750" y="314325"/>
          <a:ext cx="85820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842099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7634A62DE8A84FBE03E0880EFF255C" ma:contentTypeVersion="21" ma:contentTypeDescription="Создание документа." ma:contentTypeScope="" ma:versionID="bb530a5c7a935a9ee90fca1c7801d06b">
  <xsd:schema xmlns:xsd="http://www.w3.org/2001/XMLSchema" xmlns:xs="http://www.w3.org/2001/XMLSchema" xmlns:p="http://schemas.microsoft.com/office/2006/metadata/properties" xmlns:ns2="1cd8b4d5-8f0e-4a0a-b8ff-c4f27ee3b795" xmlns:ns3="48175e28-96f1-4deb-ac40-144de5599263" targetNamespace="http://schemas.microsoft.com/office/2006/metadata/properties" ma:root="true" ma:fieldsID="e563e3834d881757e916838899652bd9" ns2:_="" ns3:_="">
    <xsd:import namespace="1cd8b4d5-8f0e-4a0a-b8ff-c4f27ee3b795"/>
    <xsd:import namespace="48175e28-96f1-4deb-ac40-144de5599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_x0417__x0430__x044f__x0432__x043b__x0435__x043d__x0438__x044f__x0020__x0441__x0442__x0443__x0434__x0435__x043d__x0442__x043e__x0432_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8b4d5-8f0e-4a0a-b8ff-c4f27ee3b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417__x0430__x044f__x0432__x043b__x0435__x043d__x0438__x044f__x0020__x0441__x0442__x0443__x0434__x0435__x043d__x0442__x043e__x0432_" ma:index="15" nillable="true" ma:displayName="Заявления студентов" ma:description="Заявление студентов хранятся в бумажном виде в папке 16-10" ma:format="Dropdown" ma:internalName="_x0417__x0430__x044f__x0432__x043b__x0435__x043d__x0438__x044f__x0020__x0441__x0442__x0443__x0434__x0435__x043d__x0442__x043e__x0432_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Примечание" ma:format="Dropdown" ma:internalName="_x0421__x043e__x0441__x0442__x043e__x044f__x043d__x0438__x0435__x0020__x043e__x0434__x043e__x0431__x0440__x0435__x043d__x0438__x044f_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db53970-ea1c-468c-baf1-739939be4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5e28-96f1-4deb-ac40-144de5599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26a4485-a1b8-4790-b209-d613fa57ee1a}" ma:internalName="TaxCatchAll" ma:showField="CatchAllData" ma:web="48175e28-96f1-4deb-ac40-144de5599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7__x0430__x044f__x0432__x043b__x0435__x043d__x0438__x044f__x0020__x0441__x0442__x0443__x0434__x0435__x043d__x0442__x043e__x0432_ xmlns="1cd8b4d5-8f0e-4a0a-b8ff-c4f27ee3b795" xsi:nil="true"/>
    <_Flow_SignoffStatus xmlns="1cd8b4d5-8f0e-4a0a-b8ff-c4f27ee3b795" xsi:nil="true"/>
    <TaxCatchAll xmlns="48175e28-96f1-4deb-ac40-144de5599263" xsi:nil="true"/>
    <lcf76f155ced4ddcb4097134ff3c332f xmlns="1cd8b4d5-8f0e-4a0a-b8ff-c4f27ee3b7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9324CD-35DD-40D9-A7DB-254F41757F25}"/>
</file>

<file path=customXml/itemProps2.xml><?xml version="1.0" encoding="utf-8"?>
<ds:datastoreItem xmlns:ds="http://schemas.openxmlformats.org/officeDocument/2006/customXml" ds:itemID="{01CC2A14-D036-499A-8B76-BA7E9A1D5313}"/>
</file>

<file path=customXml/itemProps3.xml><?xml version="1.0" encoding="utf-8"?>
<ds:datastoreItem xmlns:ds="http://schemas.openxmlformats.org/officeDocument/2006/customXml" ds:itemID="{5AA2004F-725E-4852-96DD-A637C8497497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443</Words>
  <Application>Microsoft Office PowerPoint</Application>
  <PresentationFormat>Экран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</vt:lpstr>
      <vt:lpstr>Roboto</vt:lpstr>
      <vt:lpstr>Calibri</vt:lpstr>
      <vt:lpstr>Times New Roman</vt:lpstr>
      <vt:lpstr>Geometric</vt:lpstr>
      <vt:lpstr>«О мониторинге удовлетворенности работодателей качеством профессиональной подготовки выпускников: результаты, проблемы и пути их решения»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мониторинге удовлетворенности работодателей качеством профессиональной подготовки выпускников: результаты, проблемы и пути их решения»</dc:title>
  <dc:creator>admin</dc:creator>
  <cp:lastModifiedBy>admin</cp:lastModifiedBy>
  <cp:revision>3</cp:revision>
  <dcterms:modified xsi:type="dcterms:W3CDTF">2024-04-01T11:07:33Z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0x010100097634A62DE8A84FBE03E0880EFF255C</vt:lpwstr>
  </property>
</Properties>
</file>